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60" r:id="rId3"/>
    <p:sldId id="273" r:id="rId4"/>
    <p:sldId id="269" r:id="rId5"/>
    <p:sldId id="271" r:id="rId6"/>
    <p:sldId id="272" r:id="rId7"/>
    <p:sldId id="266" r:id="rId8"/>
    <p:sldId id="276" r:id="rId9"/>
    <p:sldId id="274" r:id="rId10"/>
    <p:sldId id="277" r:id="rId11"/>
    <p:sldId id="279" r:id="rId12"/>
    <p:sldId id="278" r:id="rId13"/>
    <p:sldId id="280" r:id="rId14"/>
    <p:sldId id="281" r:id="rId15"/>
    <p:sldId id="282" r:id="rId16"/>
    <p:sldId id="268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50000"/>
  </p:normalViewPr>
  <p:slideViewPr>
    <p:cSldViewPr snapToGrid="0" snapToObjects="1">
      <p:cViewPr varScale="1">
        <p:scale>
          <a:sx n="114" d="100"/>
          <a:sy n="114" d="100"/>
        </p:scale>
        <p:origin x="5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8323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4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51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27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67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138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67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01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49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74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bg>
      <p:bgPr>
        <a:solidFill>
          <a:srgbClr val="00007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-11600" y="-15466"/>
            <a:ext cx="9144000" cy="6873600"/>
          </a:xfrm>
          <a:prstGeom prst="rect">
            <a:avLst/>
          </a:prstGeom>
          <a:solidFill>
            <a:srgbClr val="00007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134100" y="872566"/>
            <a:ext cx="7752300" cy="338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34100" y="4765766"/>
            <a:ext cx="7752300" cy="17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299" y="233225"/>
            <a:ext cx="9138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r="-11731" b="-11731"/>
          <a:stretch/>
        </p:blipFill>
        <p:spPr>
          <a:xfrm>
            <a:off x="1210674" y="316499"/>
            <a:ext cx="1436999" cy="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/>
          <p:nvPr/>
        </p:nvSpPr>
        <p:spPr>
          <a:xfrm>
            <a:off x="1210251" y="877275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210251" y="243650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49" y="303450"/>
            <a:ext cx="380271" cy="8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220299" y="6448550"/>
            <a:ext cx="866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ior - 2 columna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72475" y="1352266"/>
            <a:ext cx="4008300" cy="408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877425" y="1352266"/>
            <a:ext cx="4008300" cy="408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772475" y="635433"/>
            <a:ext cx="7430100" cy="9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900" b="1">
                <a:solidFill>
                  <a:srgbClr val="000078"/>
                </a:solidFill>
              </a:defRPr>
            </a:lvl1pPr>
            <a:lvl2pPr lvl="1" rtl="0">
              <a:spcBef>
                <a:spcPts val="0"/>
              </a:spcBef>
              <a:buNone/>
              <a:defRPr sz="3000"/>
            </a:lvl2pPr>
            <a:lvl3pPr lvl="2" rtl="0">
              <a:spcBef>
                <a:spcPts val="0"/>
              </a:spcBef>
              <a:buNone/>
              <a:defRPr sz="3000"/>
            </a:lvl3pPr>
            <a:lvl4pPr lvl="3" rtl="0">
              <a:spcBef>
                <a:spcPts val="0"/>
              </a:spcBef>
              <a:buNone/>
              <a:defRPr sz="3000"/>
            </a:lvl4pPr>
            <a:lvl5pPr lvl="4" rtl="0">
              <a:spcBef>
                <a:spcPts val="0"/>
              </a:spcBef>
              <a:buNone/>
              <a:defRPr sz="3000"/>
            </a:lvl5pPr>
            <a:lvl6pPr lvl="5" rtl="0">
              <a:spcBef>
                <a:spcPts val="0"/>
              </a:spcBef>
              <a:buNone/>
              <a:defRPr sz="3000"/>
            </a:lvl6pPr>
            <a:lvl7pPr lvl="6" rtl="0">
              <a:spcBef>
                <a:spcPts val="0"/>
              </a:spcBef>
              <a:buNone/>
              <a:defRPr sz="3000"/>
            </a:lvl7pPr>
            <a:lvl8pPr lvl="7" rtl="0">
              <a:spcBef>
                <a:spcPts val="0"/>
              </a:spcBef>
              <a:buNone/>
              <a:defRPr sz="3000"/>
            </a:lvl8pPr>
            <a:lvl9pPr lvl="8" rtl="0">
              <a:spcBef>
                <a:spcPts val="0"/>
              </a:spcBef>
              <a:buNone/>
              <a:defRPr sz="3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ic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161450" y="1872533"/>
            <a:ext cx="3171900" cy="42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78"/>
              </a:buClr>
              <a:buAutoNum type="arabicPeriod"/>
              <a:defRPr b="1">
                <a:solidFill>
                  <a:srgbClr val="000078"/>
                </a:solidFill>
              </a:defRPr>
            </a:lvl1pPr>
            <a:lvl2pPr lvl="1" rtl="0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2pPr>
            <a:lvl3pPr lvl="2" rtl="0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3pPr>
            <a:lvl4pPr lvl="3" rtl="0"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5pPr>
            <a:lvl6pPr lvl="5" rtl="0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6pPr>
            <a:lvl7pPr lvl="6" rtl="0"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7pPr>
            <a:lvl8pPr lvl="7" rtl="0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8pPr>
            <a:lvl9pPr lvl="8" rtl="0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2035725" y="1872533"/>
            <a:ext cx="3171900" cy="42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0078"/>
              </a:buClr>
              <a:buAutoNum type="arabicPeriod"/>
              <a:defRPr b="1">
                <a:solidFill>
                  <a:srgbClr val="000078"/>
                </a:solidFill>
              </a:defRPr>
            </a:lvl1pPr>
            <a:lvl2pPr lvl="1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2pPr>
            <a:lvl3pPr lvl="2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4pPr>
            <a:lvl5pPr lvl="4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5pPr>
            <a:lvl6pPr lvl="5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6pPr>
            <a:lvl7pPr lvl="6"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7pPr>
            <a:lvl8pPr lvl="7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8pPr>
            <a:lvl9pPr lvl="8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4" name="Shape 34"/>
          <p:cNvSpPr/>
          <p:nvPr/>
        </p:nvSpPr>
        <p:spPr>
          <a:xfrm>
            <a:off x="869325" y="1763500"/>
            <a:ext cx="8017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220350" y="1763500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78"/>
          </a:solidFill>
          <a:ln>
            <a:noFill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468327" y="5486244"/>
            <a:ext cx="3057300" cy="41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UOC.universitat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468327" y="5781472"/>
            <a:ext cx="3057300" cy="3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@UOCuniversidad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468327" y="6096235"/>
            <a:ext cx="3057300" cy="3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UOCuniversitat</a:t>
            </a:r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3375" y="5590116"/>
            <a:ext cx="183987" cy="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09" y="5905289"/>
            <a:ext cx="208518" cy="17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65" y="6183843"/>
            <a:ext cx="191346" cy="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28803" y="0"/>
            <a:ext cx="1715100" cy="11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/>
          <p:nvPr/>
        </p:nvSpPr>
        <p:spPr>
          <a:xfrm>
            <a:off x="225972" y="234950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6">
            <a:alphaModFix/>
          </a:blip>
          <a:srcRect r="-11731" b="-11731"/>
          <a:stretch/>
        </p:blipFill>
        <p:spPr>
          <a:xfrm>
            <a:off x="226250" y="282975"/>
            <a:ext cx="1234200" cy="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226250" y="64820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25972" y="8322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0302" y="233214"/>
            <a:ext cx="5973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7">
            <a:alphaModFix/>
          </a:blip>
          <a:srcRect r="-11731" b="-11731"/>
          <a:stretch/>
        </p:blipFill>
        <p:spPr>
          <a:xfrm>
            <a:off x="867600" y="287650"/>
            <a:ext cx="986400" cy="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869050" y="65417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9"/>
          <p:cNvSpPr/>
          <p:nvPr/>
        </p:nvSpPr>
        <p:spPr>
          <a:xfrm>
            <a:off x="869050" y="23962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288950" y="654175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8288950" y="239050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Shape 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8950" y="287650"/>
            <a:ext cx="301625" cy="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>
            <a:off x="220300" y="6524100"/>
            <a:ext cx="86661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2.m4a"/><Relationship Id="rId7" Type="http://schemas.openxmlformats.org/officeDocument/2006/relationships/image" Target="../media/image3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2.m4a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ccdoc-tecnicasrecuperacioninformacion.blogspot.com/2012/11/frecuencias-y-pesos-de-los-terminos-de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www.buzzfeed.com/lukelewis/spanish-insults-we-need-in-english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4.m4a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11" Type="http://schemas.openxmlformats.org/officeDocument/2006/relationships/image" Target="../media/image10.png"/><Relationship Id="rId5" Type="http://schemas.microsoft.com/office/2007/relationships/media" Target="../media/media5.m4a"/><Relationship Id="rId10" Type="http://schemas.openxmlformats.org/officeDocument/2006/relationships/image" Target="../media/image13.png"/><Relationship Id="rId4" Type="http://schemas.openxmlformats.org/officeDocument/2006/relationships/audio" Target="../media/media4.m4a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7.m4a"/><Relationship Id="rId7" Type="http://schemas.openxmlformats.org/officeDocument/2006/relationships/hyperlink" Target="https://www.anar.org/wp-content/uploads/2018/09/III-Estudio-sobre-acoso-escolar-y-ciberbullying-seg%C3%BAn-los-afectados.pdf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4" Type="http://schemas.openxmlformats.org/officeDocument/2006/relationships/audio" Target="../media/media7.m4a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microsoft.com/office/2007/relationships/media" Target="../media/media9.m4a"/><Relationship Id="rId7" Type="http://schemas.microsoft.com/office/2007/relationships/media" Target="../media/media11.m4a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22.png"/><Relationship Id="rId2" Type="http://schemas.openxmlformats.org/officeDocument/2006/relationships/audio" Target="../media/media8.m4a"/><Relationship Id="rId16" Type="http://schemas.openxmlformats.org/officeDocument/2006/relationships/image" Target="../media/image21.png"/><Relationship Id="rId1" Type="http://schemas.microsoft.com/office/2007/relationships/media" Target="../media/media8.m4a"/><Relationship Id="rId6" Type="http://schemas.openxmlformats.org/officeDocument/2006/relationships/audio" Target="../media/media10.m4a"/><Relationship Id="rId11" Type="http://schemas.openxmlformats.org/officeDocument/2006/relationships/slideLayout" Target="../slideLayouts/slideLayout2.xml"/><Relationship Id="rId5" Type="http://schemas.microsoft.com/office/2007/relationships/media" Target="../media/media10.m4a"/><Relationship Id="rId15" Type="http://schemas.openxmlformats.org/officeDocument/2006/relationships/image" Target="../media/image10.png"/><Relationship Id="rId10" Type="http://schemas.openxmlformats.org/officeDocument/2006/relationships/audio" Target="../media/media12.m4a"/><Relationship Id="rId4" Type="http://schemas.openxmlformats.org/officeDocument/2006/relationships/audio" Target="../media/media9.m4a"/><Relationship Id="rId9" Type="http://schemas.microsoft.com/office/2007/relationships/media" Target="../media/media12.m4a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4a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7.png"/><Relationship Id="rId3" Type="http://schemas.microsoft.com/office/2007/relationships/media" Target="../media/media15.m4a"/><Relationship Id="rId7" Type="http://schemas.microsoft.com/office/2007/relationships/media" Target="../media/media17.m4a"/><Relationship Id="rId12" Type="http://schemas.openxmlformats.org/officeDocument/2006/relationships/audio" Target="../media/media19.m4a"/><Relationship Id="rId17" Type="http://schemas.openxmlformats.org/officeDocument/2006/relationships/image" Target="../media/image26.png"/><Relationship Id="rId2" Type="http://schemas.openxmlformats.org/officeDocument/2006/relationships/audio" Target="../media/media14.m4a"/><Relationship Id="rId16" Type="http://schemas.openxmlformats.org/officeDocument/2006/relationships/image" Target="../media/image25.png"/><Relationship Id="rId1" Type="http://schemas.microsoft.com/office/2007/relationships/media" Target="../media/media14.m4a"/><Relationship Id="rId6" Type="http://schemas.microsoft.com/office/2007/relationships/media" Target="../media/media16.m4a"/><Relationship Id="rId11" Type="http://schemas.microsoft.com/office/2007/relationships/media" Target="../media/media19.m4a"/><Relationship Id="rId5" Type="http://schemas.openxmlformats.org/officeDocument/2006/relationships/audio" Target="NULL" TargetMode="External"/><Relationship Id="rId15" Type="http://schemas.openxmlformats.org/officeDocument/2006/relationships/image" Target="../media/image10.png"/><Relationship Id="rId10" Type="http://schemas.openxmlformats.org/officeDocument/2006/relationships/audio" Target="../media/media18.m4a"/><Relationship Id="rId4" Type="http://schemas.openxmlformats.org/officeDocument/2006/relationships/audio" Target="../media/media15.m4a"/><Relationship Id="rId9" Type="http://schemas.microsoft.com/office/2007/relationships/media" Target="../media/media18.m4a"/><Relationship Id="rId1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9991" y="1376680"/>
            <a:ext cx="8566360" cy="33890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s-ES_tradnl" dirty="0"/>
              <a:t>Procesamiento de lenguaje natural tóxico en redes sociales</a:t>
            </a:r>
            <a:endParaRPr lang="es-ES" dirty="0"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134051" y="4930358"/>
            <a:ext cx="7752300" cy="173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s-ES_tradnl" sz="1400" b="1" dirty="0"/>
              <a:t>Nombre Estudiante: </a:t>
            </a:r>
            <a:r>
              <a:rPr lang="es-ES_tradnl" sz="1400" dirty="0"/>
              <a:t>Esperanza Rodríguez-Correa Fernández</a:t>
            </a:r>
            <a:endParaRPr lang="es-ES" sz="1400" dirty="0"/>
          </a:p>
          <a:p>
            <a:r>
              <a:rPr lang="es-ES_tradnl" sz="1400" dirty="0"/>
              <a:t>Inteligencia de Negocio y Big Data</a:t>
            </a:r>
            <a:endParaRPr lang="es-ES" sz="1400" dirty="0"/>
          </a:p>
          <a:p>
            <a:r>
              <a:rPr lang="es-ES" sz="1400" dirty="0"/>
              <a:t>B2.593 TFM Big data</a:t>
            </a:r>
          </a:p>
          <a:p>
            <a:r>
              <a:rPr lang="es-ES_tradnl" sz="1400" dirty="0"/>
              <a:t> </a:t>
            </a:r>
            <a:endParaRPr lang="es-ES" sz="1400" dirty="0"/>
          </a:p>
          <a:p>
            <a:r>
              <a:rPr lang="es-ES_tradnl" sz="1400" b="1" dirty="0"/>
              <a:t>Nombre Consultor/a </a:t>
            </a:r>
            <a:r>
              <a:rPr lang="es-ES" sz="1400" dirty="0"/>
              <a:t>José Luís Gómez</a:t>
            </a:r>
          </a:p>
          <a:p>
            <a:r>
              <a:rPr lang="es-ES_tradnl" sz="1400" b="1" dirty="0"/>
              <a:t>Nombre Profesor/a responsable de la asignatura </a:t>
            </a:r>
            <a:r>
              <a:rPr lang="es-ES" sz="1400" dirty="0"/>
              <a:t>Josep Curto Díaz</a:t>
            </a:r>
          </a:p>
        </p:txBody>
      </p:sp>
      <p:sp>
        <p:nvSpPr>
          <p:cNvPr id="55" name="Shape 55"/>
          <p:cNvSpPr/>
          <p:nvPr/>
        </p:nvSpPr>
        <p:spPr>
          <a:xfrm>
            <a:off x="220299" y="4765766"/>
            <a:ext cx="913800" cy="5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210251" y="4765766"/>
            <a:ext cx="7676100" cy="5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diap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9951" y="624756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0"/>
    </mc:Choice>
    <mc:Fallback xmlns="">
      <p:transition spd="slow" advTm="517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E206CE2-3CA6-42F1-856E-9A4EBD4A6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1) </a:t>
            </a:r>
            <a:r>
              <a:rPr lang="es-ES" dirty="0" err="1">
                <a:solidFill>
                  <a:schemeClr val="accent4">
                    <a:lumMod val="50000"/>
                  </a:schemeClr>
                </a:solidFill>
              </a:rPr>
              <a:t>TextBlob</a:t>
            </a:r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: </a:t>
            </a:r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B37648A-052A-40CD-8753-38381E3F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" dirty="0"/>
              <a:t>MODELOS PRESENTES EN EL MERCADO (I</a:t>
            </a:r>
            <a:r>
              <a:rPr lang="es-ES" dirty="0"/>
              <a:t>I</a:t>
            </a:r>
            <a:r>
              <a:rPr lang="ca" dirty="0"/>
              <a:t>) </a:t>
            </a:r>
            <a:br>
              <a:rPr lang="ca" dirty="0"/>
            </a:br>
            <a:br>
              <a:rPr lang="es-ES" dirty="0">
                <a:solidFill>
                  <a:schemeClr val="accent4">
                    <a:lumMod val="50000"/>
                  </a:schemeClr>
                </a:solidFill>
              </a:rPr>
            </a:b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4E2B82-082C-4654-A469-F72A69A9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44" y="1791901"/>
            <a:ext cx="2152650" cy="1152525"/>
          </a:xfrm>
          <a:prstGeom prst="rect">
            <a:avLst/>
          </a:prstGeom>
        </p:spPr>
      </p:pic>
      <p:pic>
        <p:nvPicPr>
          <p:cNvPr id="9" name="Imagen 8" descr="C:\Users\Esperanza\AppData\Local\Microsoft\Windows\INetCache\Content.MSO\76F7BDED.tmp">
            <a:extLst>
              <a:ext uri="{FF2B5EF4-FFF2-40B4-BE49-F238E27FC236}">
                <a16:creationId xmlns:a16="http://schemas.microsoft.com/office/drawing/2014/main" id="{52B8CDB1-E18A-465A-96B9-54664C4B8CF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25" y="3155294"/>
            <a:ext cx="3180080" cy="2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0B6221-1A47-4E9D-BFE1-57B6D7E29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19" y="4699876"/>
            <a:ext cx="4278216" cy="5912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2CD482-C5F1-49F3-B0FD-91B848C58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33" y="1986185"/>
            <a:ext cx="4096388" cy="2146665"/>
          </a:xfrm>
          <a:prstGeom prst="rect">
            <a:avLst/>
          </a:prstGeom>
        </p:spPr>
      </p:pic>
      <p:pic>
        <p:nvPicPr>
          <p:cNvPr id="1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895BB777-0146-4833-A341-F6DE232CA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96225" y="11740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4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E206CE2-3CA6-42F1-856E-9A4EBD4A6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475" y="1352266"/>
            <a:ext cx="6450446" cy="4089900"/>
          </a:xfrm>
        </p:spPr>
        <p:txBody>
          <a:bodyPr/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1) Vader (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Valence Aware Dictionary and Sentiment Reasoner </a:t>
            </a:r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): </a:t>
            </a:r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B37648A-052A-40CD-8753-38381E3F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" dirty="0"/>
              <a:t>MODELOS PRESENTES EN EL MERCADO (I</a:t>
            </a:r>
            <a:r>
              <a:rPr lang="es-ES" dirty="0"/>
              <a:t>I</a:t>
            </a:r>
            <a:r>
              <a:rPr lang="ca" dirty="0"/>
              <a:t>) </a:t>
            </a:r>
            <a:br>
              <a:rPr lang="ca" dirty="0"/>
            </a:br>
            <a:br>
              <a:rPr lang="es-ES" dirty="0">
                <a:solidFill>
                  <a:schemeClr val="accent4">
                    <a:lumMod val="50000"/>
                  </a:schemeClr>
                </a:solidFill>
              </a:rPr>
            </a:b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5944AC-95D4-4C3B-8B0A-748F37745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98" y="4611716"/>
            <a:ext cx="4914900" cy="1057275"/>
          </a:xfrm>
          <a:prstGeom prst="rect">
            <a:avLst/>
          </a:prstGeom>
        </p:spPr>
      </p:pic>
      <p:pic>
        <p:nvPicPr>
          <p:cNvPr id="12" name="Imagen 11" descr="C:\Users\Esperanza\AppData\Local\Microsoft\Windows\INetCache\Content.MSO\658130CB.tmp">
            <a:extLst>
              <a:ext uri="{FF2B5EF4-FFF2-40B4-BE49-F238E27FC236}">
                <a16:creationId xmlns:a16="http://schemas.microsoft.com/office/drawing/2014/main" id="{D5E13730-6B4C-464E-B985-F27DCA69E81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363" y="2094513"/>
            <a:ext cx="2875280" cy="260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F644B8-C9C1-4376-B2D3-57C487E80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98" y="1753349"/>
            <a:ext cx="4508439" cy="2463914"/>
          </a:xfrm>
          <a:prstGeom prst="rect">
            <a:avLst/>
          </a:prstGeom>
        </p:spPr>
      </p:pic>
      <p:pic>
        <p:nvPicPr>
          <p:cNvPr id="7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03814BA2-D0B4-4C2C-9AB3-0FACCDE01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1825" y="570350"/>
            <a:ext cx="609600" cy="609600"/>
          </a:xfrm>
          <a:prstGeom prst="rect">
            <a:avLst/>
          </a:prstGeom>
        </p:spPr>
      </p:pic>
      <p:pic>
        <p:nvPicPr>
          <p:cNvPr id="1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0A393794-2062-4612-9E0E-2F08504DA3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54998" y="5213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75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CDB1188-EFFB-42D1-9ECB-07DF57B57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•Selección de las columnas de interés</a:t>
            </a:r>
          </a:p>
          <a:p>
            <a:r>
              <a:rPr lang="es-ES" dirty="0"/>
              <a:t>•Redondeo de los valores con coma flotante</a:t>
            </a:r>
          </a:p>
          <a:p>
            <a:r>
              <a:rPr lang="es-ES" dirty="0"/>
              <a:t>•Supresión de las abreviaturas dentro de los comentarios de acuerdo con el diccionario creado (‘q’ es sustituido por ‘que’)</a:t>
            </a:r>
          </a:p>
          <a:p>
            <a:r>
              <a:rPr lang="es-ES" dirty="0"/>
              <a:t>•Conversión del texto a minúsculas</a:t>
            </a:r>
          </a:p>
          <a:p>
            <a:r>
              <a:rPr lang="es-ES" dirty="0"/>
              <a:t>•Supresión de las palabras vacías del español dejando el ‘no’ porque en este caso si aporta valor. </a:t>
            </a:r>
          </a:p>
          <a:p>
            <a:r>
              <a:rPr lang="es-ES" dirty="0"/>
              <a:t>•Tokenización</a:t>
            </a:r>
          </a:p>
          <a:p>
            <a:r>
              <a:rPr lang="es-ES" dirty="0"/>
              <a:t>•</a:t>
            </a:r>
            <a:r>
              <a:rPr lang="es-ES" dirty="0" err="1"/>
              <a:t>Lemmatización</a:t>
            </a:r>
            <a:r>
              <a:rPr lang="es-ES" dirty="0"/>
              <a:t>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BF1202-0575-40EC-8346-168FEE71264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/>
              <a:t>Representación de las palabras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5921D3-3E99-45F2-9B52-3BBD1034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Feature_Engineering</a:t>
            </a:r>
            <a:endParaRPr lang="es-ES" dirty="0"/>
          </a:p>
        </p:txBody>
      </p:sp>
      <p:pic>
        <p:nvPicPr>
          <p:cNvPr id="6" name="Imagen 5" descr="http://www.mblazquez.es/blog-ccdoc-recuperacion/formulas/formula05_ponderacion-tf-idf.png">
            <a:hlinkClick r:id="rId2"/>
            <a:extLst>
              <a:ext uri="{FF2B5EF4-FFF2-40B4-BE49-F238E27FC236}">
                <a16:creationId xmlns:a16="http://schemas.microsoft.com/office/drawing/2014/main" id="{871FBF5C-3EEB-41ED-BE2E-9B29903AA2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25" y="1957455"/>
            <a:ext cx="3442921" cy="122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0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1126D76-D369-470A-A6C0-A47855AD4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1) Multinomial </a:t>
            </a:r>
            <a:r>
              <a:rPr lang="es-ES" dirty="0" err="1">
                <a:solidFill>
                  <a:schemeClr val="accent4">
                    <a:lumMod val="50000"/>
                  </a:schemeClr>
                </a:solidFill>
              </a:rPr>
              <a:t>Naive</a:t>
            </a:r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 Bayes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7EC580A-F4A3-40F1-825E-7A54E93D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Machine Learning (I)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0B63EC-23C9-44A2-95F0-AA000832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00" y="2487642"/>
            <a:ext cx="45243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7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1126D76-D369-470A-A6C0-A47855AD4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1) SVM. </a:t>
            </a:r>
            <a:r>
              <a:rPr lang="es-ES" dirty="0" err="1">
                <a:solidFill>
                  <a:schemeClr val="accent4">
                    <a:lumMod val="50000"/>
                  </a:schemeClr>
                </a:solidFill>
              </a:rPr>
              <a:t>Support</a:t>
            </a:r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 Vector Machine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7EC580A-F4A3-40F1-825E-7A54E93D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Machine Learning (I)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443343-6740-47B6-9852-755D33EB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2562225"/>
            <a:ext cx="43719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58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1126D76-D369-470A-A6C0-A47855AD4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474" y="1352266"/>
            <a:ext cx="7742351" cy="4089900"/>
          </a:xfrm>
        </p:spPr>
        <p:txBody>
          <a:bodyPr/>
          <a:lstStyle/>
          <a:p>
            <a:r>
              <a:rPr lang="es-ES" dirty="0"/>
              <a:t>1) Conclusiones: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Necesidad de mejorar las herramientas NLP sobre el lenguaje castellano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Incorporar a los diccionarios palabras de cada dialecto.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las herramientas base no funcionan </a:t>
            </a:r>
            <a:r>
              <a:rPr lang="es-ES" dirty="0" err="1"/>
              <a:t>analísis</a:t>
            </a:r>
            <a:r>
              <a:rPr lang="es-ES" dirty="0"/>
              <a:t> básicos pueden </a:t>
            </a:r>
            <a:r>
              <a:rPr lang="es-ES"/>
              <a:t>resultar problemáticos. 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2) </a:t>
            </a:r>
            <a:r>
              <a:rPr lang="es-ES" dirty="0" err="1"/>
              <a:t>Lineas</a:t>
            </a:r>
            <a:r>
              <a:rPr lang="es-ES" dirty="0"/>
              <a:t> futuras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Ampliar el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Utilizar redes neuronales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Crear librería de </a:t>
            </a:r>
            <a:r>
              <a:rPr lang="es-ES" dirty="0" err="1"/>
              <a:t>ensaltación</a:t>
            </a:r>
            <a:r>
              <a:rPr lang="es-ES" dirty="0"/>
              <a:t> de comentarios (palabras como grandísimo)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7EC580A-F4A3-40F1-825E-7A54E93D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93407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38528" y="2875014"/>
            <a:ext cx="671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tx2"/>
                </a:solidFill>
              </a:rPr>
              <a:t>MUCHAS GARCIAS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5161450" y="1872533"/>
            <a:ext cx="3171900" cy="427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Página muestra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Conoce la UOC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Modelo educativo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Organización y gobierno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Estudios y escuelas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Cátedras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Biblioteca Virtual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Calidad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Responsabilidad social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Noticias</a:t>
            </a:r>
          </a:p>
          <a:p>
            <a:pPr marL="914400" lvl="1" indent="-228600">
              <a:lnSpc>
                <a:spcPct val="115000"/>
              </a:lnSpc>
            </a:pPr>
            <a:r>
              <a:rPr lang="es-ES" dirty="0" err="1"/>
              <a:t>Feature_Engineering</a:t>
            </a:r>
            <a:endParaRPr lang="ca" dirty="0"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1803633" y="1872533"/>
            <a:ext cx="3403992" cy="427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Breve resumen inicial.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Motivación.</a:t>
            </a:r>
          </a:p>
          <a:p>
            <a:pPr marL="914400" lvl="1" indent="-228600">
              <a:lnSpc>
                <a:spcPct val="115000"/>
              </a:lnSpc>
            </a:pPr>
            <a:r>
              <a:rPr lang="ca" dirty="0"/>
              <a:t>Inspiración</a:t>
            </a:r>
          </a:p>
          <a:p>
            <a:pPr marL="914400" lvl="1" indent="-228600">
              <a:lnSpc>
                <a:spcPct val="115000"/>
              </a:lnSpc>
            </a:pPr>
            <a:r>
              <a:rPr lang="ca" dirty="0"/>
              <a:t>Situación social 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ca" dirty="0"/>
              <a:t>Datos en los que se basa el proyecto. </a:t>
            </a:r>
          </a:p>
          <a:p>
            <a:pPr marL="457200" lvl="0" indent="-228600">
              <a:lnSpc>
                <a:spcPct val="115000"/>
              </a:lnSpc>
            </a:pPr>
            <a:r>
              <a:rPr lang="es-ES" dirty="0"/>
              <a:t>Traducción de textos en Python</a:t>
            </a:r>
            <a:endParaRPr lang="ca" dirty="0"/>
          </a:p>
          <a:p>
            <a:pPr marL="457200" lvl="0" indent="-228600">
              <a:lnSpc>
                <a:spcPct val="115000"/>
              </a:lnSpc>
            </a:pPr>
            <a:r>
              <a:rPr lang="es-ES" dirty="0"/>
              <a:t>Modelos presentes en el mercado</a:t>
            </a:r>
            <a:endParaRPr lang="ca" dirty="0"/>
          </a:p>
          <a:p>
            <a:pPr marL="914400" lvl="1" indent="-228600">
              <a:lnSpc>
                <a:spcPct val="115000"/>
              </a:lnSpc>
            </a:pPr>
            <a:r>
              <a:rPr lang="es-ES" dirty="0"/>
              <a:t>IBMWatson</a:t>
            </a:r>
            <a:endParaRPr lang="ca" dirty="0"/>
          </a:p>
          <a:p>
            <a:pPr marL="914400" lvl="1" indent="-228600">
              <a:lnSpc>
                <a:spcPct val="115000"/>
              </a:lnSpc>
            </a:pPr>
            <a:r>
              <a:rPr lang="ca" dirty="0"/>
              <a:t>TextBlow</a:t>
            </a:r>
          </a:p>
          <a:p>
            <a:pPr marL="914400" lvl="1" indent="-228600">
              <a:lnSpc>
                <a:spcPct val="115000"/>
              </a:lnSpc>
            </a:pPr>
            <a:r>
              <a:rPr lang="es-ES" dirty="0"/>
              <a:t>Vader</a:t>
            </a:r>
            <a:endParaRPr lang="ca" dirty="0"/>
          </a:p>
          <a:p>
            <a:pPr marL="457200" indent="-228600">
              <a:lnSpc>
                <a:spcPct val="115000"/>
              </a:lnSpc>
            </a:pPr>
            <a:r>
              <a:rPr lang="es-ES" dirty="0" err="1"/>
              <a:t>Feature_Engineering</a:t>
            </a:r>
            <a:endParaRPr lang="ca" dirty="0"/>
          </a:p>
          <a:p>
            <a:pPr marL="457200" lvl="0" indent="-228600">
              <a:lnSpc>
                <a:spcPct val="115000"/>
              </a:lnSpc>
            </a:pPr>
            <a:endParaRPr lang="ca" dirty="0"/>
          </a:p>
          <a:p>
            <a:pPr marL="914400" lvl="1" indent="-228600">
              <a:lnSpc>
                <a:spcPct val="115000"/>
              </a:lnSpc>
            </a:pPr>
            <a:r>
              <a:rPr lang="es-ES" dirty="0"/>
              <a:t>IBMWatson</a:t>
            </a:r>
            <a:endParaRPr lang="ca" dirty="0"/>
          </a:p>
          <a:p>
            <a:pPr marL="914400" lvl="1" indent="-228600">
              <a:lnSpc>
                <a:spcPct val="115000"/>
              </a:lnSpc>
            </a:pPr>
            <a:r>
              <a:rPr lang="ca" dirty="0"/>
              <a:t>TextBlow</a:t>
            </a:r>
          </a:p>
          <a:p>
            <a:pPr marL="914400" lvl="1" indent="-228600">
              <a:lnSpc>
                <a:spcPct val="115000"/>
              </a:lnSpc>
            </a:pPr>
            <a:r>
              <a:rPr lang="es-ES" dirty="0"/>
              <a:t>Vader</a:t>
            </a:r>
            <a:endParaRPr lang="ca" dirty="0"/>
          </a:p>
          <a:p>
            <a:pPr marL="457200" lvl="0" indent="-228600">
              <a:lnSpc>
                <a:spcPct val="115000"/>
              </a:lnSpc>
            </a:pPr>
            <a:endParaRPr lang="ca" dirty="0"/>
          </a:p>
        </p:txBody>
      </p:sp>
      <p:sp>
        <p:nvSpPr>
          <p:cNvPr id="83" name="Shape 83"/>
          <p:cNvSpPr txBox="1"/>
          <p:nvPr/>
        </p:nvSpPr>
        <p:spPr>
          <a:xfrm>
            <a:off x="867525" y="1758700"/>
            <a:ext cx="1890900" cy="21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400" b="1">
                <a:solidFill>
                  <a:srgbClr val="000078"/>
                </a:solidFill>
              </a:rPr>
              <a:t>Índice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9"/>
    </mc:Choice>
    <mc:Fallback xmlns="">
      <p:transition spd="slow" advTm="285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"/>
          <p:cNvSpPr>
            <a:spLocks noGrp="1"/>
          </p:cNvSpPr>
          <p:nvPr>
            <p:ph type="body" idx="1"/>
          </p:nvPr>
        </p:nvSpPr>
        <p:spPr>
          <a:xfrm>
            <a:off x="3152224" y="748583"/>
            <a:ext cx="3801026" cy="851617"/>
          </a:xfrm>
        </p:spPr>
        <p:txBody>
          <a:bodyPr/>
          <a:lstStyle/>
          <a:p>
            <a:pPr>
              <a:buNone/>
            </a:pPr>
            <a:r>
              <a:rPr lang="es-ES" dirty="0"/>
              <a:t>BREVE RESUMEN INICIAL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862137"/>
            <a:ext cx="6934200" cy="4203859"/>
          </a:xfrm>
          <a:prstGeom prst="rect">
            <a:avLst/>
          </a:prstGeom>
        </p:spPr>
      </p:pic>
      <p:pic>
        <p:nvPicPr>
          <p:cNvPr id="8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3600" y="6065996"/>
            <a:ext cx="406400" cy="4064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52500" y="6164619"/>
            <a:ext cx="6675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6"/>
              </a:rPr>
              <a:t>FUENTE: https://www.buzzfeed.com/lukelewis/spanish-insults-we-need-in-english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72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72475" y="635428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/>
              <a:t>Motivación.  Inspiración</a:t>
            </a:r>
            <a:br>
              <a:rPr lang="ca" dirty="0"/>
            </a:b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" name="Imagen 10" descr="https://civic.mit.edu/wp-content/uploads/sites/28/2019/01/6-twitter-west-210x300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76" y="1703888"/>
            <a:ext cx="3223324" cy="3553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/>
          <p:nvPr/>
        </p:nvPicPr>
        <p:blipFill>
          <a:blip r:embed="rId10"/>
          <a:stretch>
            <a:fillRect/>
          </a:stretch>
        </p:blipFill>
        <p:spPr>
          <a:xfrm>
            <a:off x="692450" y="1394841"/>
            <a:ext cx="3571875" cy="2221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772475" y="105727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Plataforma de civil </a:t>
            </a:r>
            <a:r>
              <a:rPr lang="es-ES" dirty="0" err="1"/>
              <a:t>comments</a:t>
            </a:r>
            <a:endParaRPr lang="es-ES" dirty="0"/>
          </a:p>
        </p:txBody>
      </p:sp>
      <p:pic>
        <p:nvPicPr>
          <p:cNvPr id="7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57925" y="3209671"/>
            <a:ext cx="406400" cy="406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450" y="4184860"/>
            <a:ext cx="4047303" cy="1691811"/>
          </a:xfrm>
          <a:prstGeom prst="rect">
            <a:avLst/>
          </a:prstGeom>
        </p:spPr>
      </p:pic>
      <p:pic>
        <p:nvPicPr>
          <p:cNvPr id="9" name="dia_motivac_insp_2_kag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64325" y="5368671"/>
            <a:ext cx="406400" cy="406400"/>
          </a:xfrm>
          <a:prstGeom prst="rect">
            <a:avLst/>
          </a:prstGeom>
        </p:spPr>
      </p:pic>
      <p:pic>
        <p:nvPicPr>
          <p:cNvPr id="10" name="dis_motiv_insp_3_bias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51800" y="4724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5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4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21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72475" y="635428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/>
              <a:t>Motivación. Situación social</a:t>
            </a:r>
            <a:br>
              <a:rPr lang="ca" dirty="0"/>
            </a:b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26" name="Picture 2" descr="https://www.pewresearch.org/wp-content/uploads/sites/9/2017/07/PI_2017.07.11_Online-Harassment_0-0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3" t="498" r="2486" b="36234"/>
          <a:stretch/>
        </p:blipFill>
        <p:spPr bwMode="auto">
          <a:xfrm>
            <a:off x="5093208" y="3465972"/>
            <a:ext cx="3477389" cy="3001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44468" y="5685844"/>
            <a:ext cx="432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Pagina de referencia: https://www.pewinternet.org/2017/07/11/online-harassment-2017/</a:t>
            </a:r>
          </a:p>
        </p:txBody>
      </p:sp>
      <p:pic>
        <p:nvPicPr>
          <p:cNvPr id="1028" name="Picture 4" descr="Resultado de imagen de percentage that has received online harassmen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t="4031" r="12821" b="14902"/>
          <a:stretch/>
        </p:blipFill>
        <p:spPr bwMode="auto">
          <a:xfrm>
            <a:off x="715264" y="1315022"/>
            <a:ext cx="4304792" cy="2109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172885" y="4966757"/>
            <a:ext cx="4578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7" name="diap_motiv_eeu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72475" y="635428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/>
              <a:t>Motivación. Situación social</a:t>
            </a:r>
            <a:br>
              <a:rPr lang="ca" dirty="0"/>
            </a:br>
            <a:endParaRPr lang="ca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" name="CuadroTexto 2"/>
          <p:cNvSpPr txBox="1"/>
          <p:nvPr/>
        </p:nvSpPr>
        <p:spPr>
          <a:xfrm>
            <a:off x="466344" y="4966758"/>
            <a:ext cx="390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Pagina de referencia: </a:t>
            </a:r>
            <a:r>
              <a:rPr lang="es-ES" sz="1200" dirty="0">
                <a:hlinkClick r:id="rId7"/>
              </a:rPr>
              <a:t>https://www.anar.org/wp-content/uploads/2018/09/III-Estudio-sobre-acoso-escolar-y-ciberbullying-seg%C3%BAn-los-afectados.pdf</a:t>
            </a:r>
            <a:endParaRPr lang="es-ES" sz="12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172885" y="4966757"/>
            <a:ext cx="4578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7" name="diap_motiv_eeu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/>
          <a:srcRect l="2314" t="2688" r="1232" b="3473"/>
          <a:stretch/>
        </p:blipFill>
        <p:spPr>
          <a:xfrm>
            <a:off x="206729" y="1261527"/>
            <a:ext cx="5120640" cy="2564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0"/>
          <a:srcRect l="3131" r="2728" b="2079"/>
          <a:stretch/>
        </p:blipFill>
        <p:spPr>
          <a:xfrm>
            <a:off x="5295102" y="3590022"/>
            <a:ext cx="3642169" cy="2945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diap_motiv_situ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25551" y="591979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766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71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251531" y="718414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/>
              <a:t>DATOS EN LOS QUE SE BASA EL PROYECTO.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3"/>
          <a:srcRect r="16811" b="18014"/>
          <a:stretch/>
        </p:blipFill>
        <p:spPr>
          <a:xfrm>
            <a:off x="400050" y="1759005"/>
            <a:ext cx="4263146" cy="77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/>
          <p:cNvSpPr txBox="1"/>
          <p:nvPr/>
        </p:nvSpPr>
        <p:spPr>
          <a:xfrm>
            <a:off x="375231" y="1184905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1) Test del comportamiento sobre el lenguaje inglés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773494" y="2866589"/>
            <a:ext cx="383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5) Librería de nivel de sentimiento.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4"/>
          <a:srcRect b="74407"/>
          <a:stretch/>
        </p:blipFill>
        <p:spPr>
          <a:xfrm>
            <a:off x="375231" y="3322536"/>
            <a:ext cx="4287965" cy="785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4178" y="1942809"/>
            <a:ext cx="406400" cy="406400"/>
          </a:xfrm>
          <a:prstGeom prst="rect">
            <a:avLst/>
          </a:prstGeom>
        </p:spPr>
      </p:pic>
      <p:pic>
        <p:nvPicPr>
          <p:cNvPr id="12" name="Sonido grabad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56796" y="4108633"/>
            <a:ext cx="406400" cy="4064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50412" y="4515033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3) Agravios en castellano 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268" y="5037818"/>
            <a:ext cx="4249019" cy="741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Sonido grabad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129033" y="5683748"/>
            <a:ext cx="406400" cy="4064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4831" y="1646570"/>
            <a:ext cx="3200400" cy="87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ctángulo 20"/>
          <p:cNvSpPr/>
          <p:nvPr/>
        </p:nvSpPr>
        <p:spPr>
          <a:xfrm>
            <a:off x="4590287" y="1199725"/>
            <a:ext cx="4014216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</a:pPr>
            <a:r>
              <a:rPr lang="ca" dirty="0">
                <a:solidFill>
                  <a:schemeClr val="accent4">
                    <a:lumMod val="50000"/>
                  </a:schemeClr>
                </a:solidFill>
              </a:rPr>
              <a:t>4) Abreviaturas propias de las redes sociales</a:t>
            </a:r>
            <a:endParaRPr lang="ca" dirty="0"/>
          </a:p>
        </p:txBody>
      </p:sp>
      <p:pic>
        <p:nvPicPr>
          <p:cNvPr id="22" name="Sonido grabado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935161" y="2066304"/>
            <a:ext cx="406400" cy="4064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18"/>
          <a:srcRect t="1" r="8080" b="28"/>
          <a:stretch/>
        </p:blipFill>
        <p:spPr>
          <a:xfrm>
            <a:off x="4900497" y="3281827"/>
            <a:ext cx="3900603" cy="1652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uadroTexto 29"/>
          <p:cNvSpPr txBox="1"/>
          <p:nvPr/>
        </p:nvSpPr>
        <p:spPr>
          <a:xfrm>
            <a:off x="375231" y="2866590"/>
            <a:ext cx="383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2) Corpus de lenguaje tóxico en Castellano</a:t>
            </a:r>
          </a:p>
        </p:txBody>
      </p:sp>
      <p:pic>
        <p:nvPicPr>
          <p:cNvPr id="27" name="Sonido grabad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41561" y="500200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773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773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773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7" grpId="0"/>
      <p:bldP spid="21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251531" y="889864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/>
              <a:t>TRADUCCIÓN DE LOS TEXTOS EN PYTHON.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168139"/>
              </p:ext>
            </p:extLst>
          </p:nvPr>
        </p:nvGraphicFramePr>
        <p:xfrm>
          <a:off x="528637" y="1531997"/>
          <a:ext cx="6419850" cy="1850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8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librería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función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% de aciertos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translate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translator.translate(sentence)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12 de 242 pero a 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2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effectLst/>
                        </a:rPr>
                        <a:t>goslate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effectLst/>
                        </a:rPr>
                        <a:t>gs.translate</a:t>
                      </a:r>
                      <a:r>
                        <a:rPr lang="es-ES" sz="1200" dirty="0">
                          <a:effectLst/>
                        </a:rPr>
                        <a:t>(</a:t>
                      </a:r>
                      <a:r>
                        <a:rPr lang="es-ES" sz="1200" dirty="0" err="1">
                          <a:effectLst/>
                        </a:rPr>
                        <a:t>sentence</a:t>
                      </a:r>
                      <a:r>
                        <a:rPr lang="es-ES" sz="1200" dirty="0">
                          <a:effectLst/>
                        </a:rPr>
                        <a:t>, 'en')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Corta la comunicación con 20 consultas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81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googletrans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translator.translate(res_estand_lib_ins, dest='en')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4 de 242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1593" b="22691"/>
          <a:stretch/>
        </p:blipFill>
        <p:spPr>
          <a:xfrm>
            <a:off x="4909131" y="3763863"/>
            <a:ext cx="3530019" cy="2389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487" y="57467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251531" y="718414"/>
            <a:ext cx="6983700" cy="62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dirty="0"/>
              <a:t>MODELOS PRESENTES EN EL MERCADO (I).</a:t>
            </a:r>
            <a:br>
              <a:rPr lang="ca" dirty="0"/>
            </a:br>
            <a:r>
              <a:rPr lang="ca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CuadroTexto 3"/>
          <p:cNvSpPr txBox="1"/>
          <p:nvPr/>
        </p:nvSpPr>
        <p:spPr>
          <a:xfrm>
            <a:off x="375231" y="1184905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</a:rPr>
              <a:t>1) IBMWatson: </a:t>
            </a:r>
          </a:p>
        </p:txBody>
      </p:sp>
      <p:pic>
        <p:nvPicPr>
          <p:cNvPr id="8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2369" y="718414"/>
            <a:ext cx="406400" cy="406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1BC7CF0-FF37-4215-9BCC-0A5FB37803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621" y="1509827"/>
            <a:ext cx="3928742" cy="1919173"/>
          </a:xfrm>
          <a:prstGeom prst="rect">
            <a:avLst/>
          </a:prstGeom>
        </p:spPr>
      </p:pic>
      <p:pic>
        <p:nvPicPr>
          <p:cNvPr id="7" name="Imagen 6" descr="C:\Users\Esperanza\AppData\Local\Microsoft\Windows\INetCache\Content.MSO\59539011.tmp">
            <a:extLst>
              <a:ext uri="{FF2B5EF4-FFF2-40B4-BE49-F238E27FC236}">
                <a16:creationId xmlns:a16="http://schemas.microsoft.com/office/drawing/2014/main" id="{6A6D19F4-B7F8-43FA-B7BC-7AACCA7090A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91" y="3294786"/>
            <a:ext cx="3139440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279F05-5F76-47E7-BA7E-52E438524E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536" y="4189296"/>
            <a:ext cx="4546411" cy="642350"/>
          </a:xfrm>
          <a:prstGeom prst="rect">
            <a:avLst/>
          </a:prstGeom>
        </p:spPr>
      </p:pic>
      <p:pic>
        <p:nvPicPr>
          <p:cNvPr id="6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FA31FE1E-8106-4D30-BC63-04DDBF9822E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41592" y="1158458"/>
            <a:ext cx="406400" cy="406400"/>
          </a:xfrm>
          <a:prstGeom prst="rect">
            <a:avLst/>
          </a:prstGeom>
        </p:spPr>
      </p:pic>
      <p:pic>
        <p:nvPicPr>
          <p:cNvPr id="9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8FEC6FB9-F5ED-49C9-B57D-40CE93DDDB0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9729.7437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50796" y="2164613"/>
            <a:ext cx="609600" cy="609600"/>
          </a:xfrm>
          <a:prstGeom prst="rect">
            <a:avLst/>
          </a:prstGeom>
        </p:spPr>
      </p:pic>
      <p:pic>
        <p:nvPicPr>
          <p:cNvPr id="10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BB9FB56E-864F-412E-8EA9-40C188F2EE6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88341" y="2668704"/>
            <a:ext cx="609600" cy="609600"/>
          </a:xfrm>
          <a:prstGeom prst="rect">
            <a:avLst/>
          </a:prstGeom>
        </p:spPr>
      </p:pic>
      <p:pic>
        <p:nvPicPr>
          <p:cNvPr id="11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BEB9C5AE-9833-4A3A-BA9E-560E1C81515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1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EC26D0CB-610B-4078-9098-9EC78C49831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0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3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2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4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74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C_Masterbrand_Ppt_office_4_3_esp" id="{EA55AC53-0543-D646-84DE-A794BDE44E52}" vid="{0005FC6F-085A-1F4E-9920-5E2841B2D335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Plantilla_UOC_Masterbrand_Ppt_office_4_3_esp</Template>
  <TotalTime>1436</TotalTime>
  <Words>470</Words>
  <Application>Microsoft Office PowerPoint</Application>
  <PresentationFormat>Presentación en pantalla (4:3)</PresentationFormat>
  <Paragraphs>99</Paragraphs>
  <Slides>16</Slides>
  <Notes>9</Notes>
  <HiddenSlides>0</HiddenSlides>
  <MMClips>23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Times New Roman</vt:lpstr>
      <vt:lpstr>UOC</vt:lpstr>
      <vt:lpstr>Procesamiento de lenguaje natural tóxico en redes sociales</vt:lpstr>
      <vt:lpstr>Presentación de PowerPoint</vt:lpstr>
      <vt:lpstr>Presentación de PowerPoint</vt:lpstr>
      <vt:lpstr>Motivación.  Inspiración  </vt:lpstr>
      <vt:lpstr>Motivación. Situación social  </vt:lpstr>
      <vt:lpstr>Motivación. Situación social  </vt:lpstr>
      <vt:lpstr>DATOS EN LOS QUE SE BASA EL PROYECTO.  </vt:lpstr>
      <vt:lpstr>TRADUCCIÓN DE LOS TEXTOS EN PYTHON.  </vt:lpstr>
      <vt:lpstr>MODELOS PRESENTES EN EL MERCADO (I).   </vt:lpstr>
      <vt:lpstr>MODELOS PRESENTES EN EL MERCADO (II)   </vt:lpstr>
      <vt:lpstr>MODELOS PRESENTES EN EL MERCADO (II)   </vt:lpstr>
      <vt:lpstr>Feature_Engineering</vt:lpstr>
      <vt:lpstr>Machine Learning (I)</vt:lpstr>
      <vt:lpstr>Machine Learning (I)</vt:lpstr>
      <vt:lpstr>Conclusiones y líneas futuras</vt:lpstr>
      <vt:lpstr>Presentación de PowerPoint</vt:lpstr>
    </vt:vector>
  </TitlesOfParts>
  <Company>GMV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Procesamiento de lenguaje natural tóxico en redes sociales</dc:title>
  <dc:creator>Esperanza Rodríguez-Correa Fernández</dc:creator>
  <cp:lastModifiedBy>Esperanza Rodríguez-Correa</cp:lastModifiedBy>
  <cp:revision>48</cp:revision>
  <dcterms:created xsi:type="dcterms:W3CDTF">2019-06-29T15:19:12Z</dcterms:created>
  <dcterms:modified xsi:type="dcterms:W3CDTF">2019-06-30T22:55:50Z</dcterms:modified>
</cp:coreProperties>
</file>